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5" r:id="rId3"/>
    <p:sldMasterId id="2147483682" r:id="rId4"/>
  </p:sldMasterIdLst>
  <p:notesMasterIdLst>
    <p:notesMasterId r:id="rId20"/>
  </p:notesMasterIdLst>
  <p:sldIdLst>
    <p:sldId id="258" r:id="rId5"/>
    <p:sldId id="329" r:id="rId6"/>
    <p:sldId id="326" r:id="rId7"/>
    <p:sldId id="339" r:id="rId8"/>
    <p:sldId id="289" r:id="rId9"/>
    <p:sldId id="330" r:id="rId10"/>
    <p:sldId id="332" r:id="rId11"/>
    <p:sldId id="333" r:id="rId12"/>
    <p:sldId id="293" r:id="rId13"/>
    <p:sldId id="341" r:id="rId14"/>
    <p:sldId id="327" r:id="rId15"/>
    <p:sldId id="331" r:id="rId16"/>
    <p:sldId id="334" r:id="rId17"/>
    <p:sldId id="342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681"/>
    <a:srgbClr val="C0D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41" autoAdjust="0"/>
  </p:normalViewPr>
  <p:slideViewPr>
    <p:cSldViewPr>
      <p:cViewPr>
        <p:scale>
          <a:sx n="70" d="100"/>
          <a:sy n="70" d="100"/>
        </p:scale>
        <p:origin x="-64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BFF65-D98B-4E77-96F8-992C35252FE3}" type="doc">
      <dgm:prSet loTypeId="urn:microsoft.com/office/officeart/2005/8/layout/venn1" loCatId="relationship" qsTypeId="urn:microsoft.com/office/officeart/2005/8/quickstyle/3d1" qsCatId="3D" csTypeId="urn:microsoft.com/office/officeart/2005/8/colors/accent6_5" csCatId="accent6" phldr="1"/>
      <dgm:spPr/>
    </dgm:pt>
    <dgm:pt modelId="{93B86A33-F903-4B38-9094-24ACFFD90A4C}">
      <dgm:prSet phldrT="[Text]" custT="1"/>
      <dgm:spPr>
        <a:solidFill>
          <a:srgbClr val="FF9933">
            <a:alpha val="50000"/>
          </a:srgbClr>
        </a:solidFill>
      </dgm:spPr>
      <dgm:t>
        <a:bodyPr/>
        <a:lstStyle/>
        <a:p>
          <a:r>
            <a:rPr lang="en-US" sz="1600" dirty="0" smtClean="0"/>
            <a:t>Social</a:t>
          </a:r>
        </a:p>
        <a:p>
          <a:r>
            <a:rPr lang="en-US" sz="1200" dirty="0" smtClean="0"/>
            <a:t>Expectations, involvement, values</a:t>
          </a:r>
          <a:endParaRPr lang="en-CA" sz="1200" dirty="0"/>
        </a:p>
      </dgm:t>
    </dgm:pt>
    <dgm:pt modelId="{48474380-8DF1-4817-8D46-E4377DB06853}" type="parTrans" cxnId="{C8208E67-D866-48C5-8678-C1282E5987B6}">
      <dgm:prSet/>
      <dgm:spPr/>
      <dgm:t>
        <a:bodyPr/>
        <a:lstStyle/>
        <a:p>
          <a:endParaRPr lang="en-CA" sz="1600"/>
        </a:p>
      </dgm:t>
    </dgm:pt>
    <dgm:pt modelId="{7C9897DE-8C17-4373-88BC-5DE928CA4EEC}" type="sibTrans" cxnId="{C8208E67-D866-48C5-8678-C1282E5987B6}">
      <dgm:prSet/>
      <dgm:spPr/>
      <dgm:t>
        <a:bodyPr/>
        <a:lstStyle/>
        <a:p>
          <a:endParaRPr lang="en-CA" sz="1600"/>
        </a:p>
      </dgm:t>
    </dgm:pt>
    <dgm:pt modelId="{1A53C8C9-0A14-4775-9FD6-CD61C70332FF}">
      <dgm:prSet phldrT="[Text]" custT="1"/>
      <dgm:spPr>
        <a:solidFill>
          <a:srgbClr val="80C000">
            <a:alpha val="60000"/>
          </a:srgbClr>
        </a:solidFill>
      </dgm:spPr>
      <dgm:t>
        <a:bodyPr/>
        <a:lstStyle/>
        <a:p>
          <a:r>
            <a:rPr lang="en-US" sz="1600" dirty="0" smtClean="0"/>
            <a:t>Environment</a:t>
          </a:r>
        </a:p>
        <a:p>
          <a:r>
            <a:rPr lang="en-US" sz="1200" dirty="0" smtClean="0"/>
            <a:t>Cumulative </a:t>
          </a:r>
        </a:p>
        <a:p>
          <a:r>
            <a:rPr lang="en-US" sz="1200" dirty="0" smtClean="0"/>
            <a:t>Impacts</a:t>
          </a:r>
          <a:endParaRPr lang="en-CA" sz="1200" dirty="0"/>
        </a:p>
      </dgm:t>
    </dgm:pt>
    <dgm:pt modelId="{4B79C1BF-2787-44CC-9B89-03F321777DE7}" type="parTrans" cxnId="{B1F423BA-250A-46BB-A25C-2007689DE603}">
      <dgm:prSet/>
      <dgm:spPr/>
      <dgm:t>
        <a:bodyPr/>
        <a:lstStyle/>
        <a:p>
          <a:endParaRPr lang="en-CA" sz="1600"/>
        </a:p>
      </dgm:t>
    </dgm:pt>
    <dgm:pt modelId="{F0F32908-BD94-4EC7-A239-A114FF4274A8}" type="sibTrans" cxnId="{B1F423BA-250A-46BB-A25C-2007689DE603}">
      <dgm:prSet/>
      <dgm:spPr/>
      <dgm:t>
        <a:bodyPr/>
        <a:lstStyle/>
        <a:p>
          <a:endParaRPr lang="en-CA" sz="1600"/>
        </a:p>
      </dgm:t>
    </dgm:pt>
    <dgm:pt modelId="{428BA5D1-1A6D-48A9-A279-44D10C2A3E4A}">
      <dgm:prSet phldrT="[Text]" custT="1"/>
      <dgm:spPr>
        <a:solidFill>
          <a:srgbClr val="00B0F0">
            <a:alpha val="70000"/>
          </a:srgbClr>
        </a:solidFill>
      </dgm:spPr>
      <dgm:t>
        <a:bodyPr/>
        <a:lstStyle/>
        <a:p>
          <a:r>
            <a:rPr lang="en-US" sz="1600" dirty="0" smtClean="0"/>
            <a:t>Energy (Economics)</a:t>
          </a:r>
        </a:p>
        <a:p>
          <a:r>
            <a:rPr lang="en-US" sz="1200" dirty="0" smtClean="0"/>
            <a:t>Optimize resource recovery</a:t>
          </a:r>
          <a:endParaRPr lang="en-CA" sz="1200" dirty="0"/>
        </a:p>
      </dgm:t>
    </dgm:pt>
    <dgm:pt modelId="{57EC979C-75E9-4409-969D-AD6843DA2185}" type="parTrans" cxnId="{BBD55FD5-6726-4BC6-8AC1-CDE266E3DF7D}">
      <dgm:prSet/>
      <dgm:spPr/>
      <dgm:t>
        <a:bodyPr/>
        <a:lstStyle/>
        <a:p>
          <a:endParaRPr lang="en-CA" sz="1600"/>
        </a:p>
      </dgm:t>
    </dgm:pt>
    <dgm:pt modelId="{B547F912-F8DB-486C-8088-24837C94C73A}" type="sibTrans" cxnId="{BBD55FD5-6726-4BC6-8AC1-CDE266E3DF7D}">
      <dgm:prSet/>
      <dgm:spPr/>
      <dgm:t>
        <a:bodyPr/>
        <a:lstStyle/>
        <a:p>
          <a:endParaRPr lang="en-CA" sz="1600"/>
        </a:p>
      </dgm:t>
    </dgm:pt>
    <dgm:pt modelId="{4B86DCB6-579A-4741-A5E1-C683C16DDCB1}" type="pres">
      <dgm:prSet presAssocID="{6B2BFF65-D98B-4E77-96F8-992C35252FE3}" presName="compositeShape" presStyleCnt="0">
        <dgm:presLayoutVars>
          <dgm:chMax val="7"/>
          <dgm:dir/>
          <dgm:resizeHandles val="exact"/>
        </dgm:presLayoutVars>
      </dgm:prSet>
      <dgm:spPr/>
    </dgm:pt>
    <dgm:pt modelId="{480AAE17-38A6-4D27-AD83-0E1F5C8A233F}" type="pres">
      <dgm:prSet presAssocID="{93B86A33-F903-4B38-9094-24ACFFD90A4C}" presName="circ1" presStyleLbl="vennNode1" presStyleIdx="0" presStyleCnt="3"/>
      <dgm:spPr/>
      <dgm:t>
        <a:bodyPr/>
        <a:lstStyle/>
        <a:p>
          <a:endParaRPr lang="en-CA"/>
        </a:p>
      </dgm:t>
    </dgm:pt>
    <dgm:pt modelId="{14FBF2D2-8820-4BB0-A820-815C7E5734A4}" type="pres">
      <dgm:prSet presAssocID="{93B86A33-F903-4B38-9094-24ACFFD90A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D4374B-280B-43C5-B75D-16F833CAEC2E}" type="pres">
      <dgm:prSet presAssocID="{1A53C8C9-0A14-4775-9FD6-CD61C70332FF}" presName="circ2" presStyleLbl="vennNode1" presStyleIdx="1" presStyleCnt="3"/>
      <dgm:spPr/>
      <dgm:t>
        <a:bodyPr/>
        <a:lstStyle/>
        <a:p>
          <a:endParaRPr lang="en-CA"/>
        </a:p>
      </dgm:t>
    </dgm:pt>
    <dgm:pt modelId="{5F15AFBE-046C-4049-89C5-0E7BFC558E35}" type="pres">
      <dgm:prSet presAssocID="{1A53C8C9-0A14-4775-9FD6-CD61C70332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3245FF-43FF-4152-BEF3-776225739AA6}" type="pres">
      <dgm:prSet presAssocID="{428BA5D1-1A6D-48A9-A279-44D10C2A3E4A}" presName="circ3" presStyleLbl="vennNode1" presStyleIdx="2" presStyleCnt="3"/>
      <dgm:spPr/>
      <dgm:t>
        <a:bodyPr/>
        <a:lstStyle/>
        <a:p>
          <a:endParaRPr lang="en-CA"/>
        </a:p>
      </dgm:t>
    </dgm:pt>
    <dgm:pt modelId="{4FA263B3-39AB-4E29-9519-B04A4C966534}" type="pres">
      <dgm:prSet presAssocID="{428BA5D1-1A6D-48A9-A279-44D10C2A3E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97271EA-6173-42D9-9A2F-2D27F6558EAC}" type="presOf" srcId="{93B86A33-F903-4B38-9094-24ACFFD90A4C}" destId="{480AAE17-38A6-4D27-AD83-0E1F5C8A233F}" srcOrd="0" destOrd="0" presId="urn:microsoft.com/office/officeart/2005/8/layout/venn1"/>
    <dgm:cxn modelId="{A7CBE2D7-50B2-4BBA-A9AF-C2774E1C0CBD}" type="presOf" srcId="{6B2BFF65-D98B-4E77-96F8-992C35252FE3}" destId="{4B86DCB6-579A-4741-A5E1-C683C16DDCB1}" srcOrd="0" destOrd="0" presId="urn:microsoft.com/office/officeart/2005/8/layout/venn1"/>
    <dgm:cxn modelId="{313F1A22-CB28-4349-AABC-26FDD501BAB1}" type="presOf" srcId="{428BA5D1-1A6D-48A9-A279-44D10C2A3E4A}" destId="{AE3245FF-43FF-4152-BEF3-776225739AA6}" srcOrd="0" destOrd="0" presId="urn:microsoft.com/office/officeart/2005/8/layout/venn1"/>
    <dgm:cxn modelId="{B1F423BA-250A-46BB-A25C-2007689DE603}" srcId="{6B2BFF65-D98B-4E77-96F8-992C35252FE3}" destId="{1A53C8C9-0A14-4775-9FD6-CD61C70332FF}" srcOrd="1" destOrd="0" parTransId="{4B79C1BF-2787-44CC-9B89-03F321777DE7}" sibTransId="{F0F32908-BD94-4EC7-A239-A114FF4274A8}"/>
    <dgm:cxn modelId="{FCE869C9-A90F-4F8A-8B22-CF2F94929A4D}" type="presOf" srcId="{93B86A33-F903-4B38-9094-24ACFFD90A4C}" destId="{14FBF2D2-8820-4BB0-A820-815C7E5734A4}" srcOrd="1" destOrd="0" presId="urn:microsoft.com/office/officeart/2005/8/layout/venn1"/>
    <dgm:cxn modelId="{BBD55FD5-6726-4BC6-8AC1-CDE266E3DF7D}" srcId="{6B2BFF65-D98B-4E77-96F8-992C35252FE3}" destId="{428BA5D1-1A6D-48A9-A279-44D10C2A3E4A}" srcOrd="2" destOrd="0" parTransId="{57EC979C-75E9-4409-969D-AD6843DA2185}" sibTransId="{B547F912-F8DB-486C-8088-24837C94C73A}"/>
    <dgm:cxn modelId="{C8208E67-D866-48C5-8678-C1282E5987B6}" srcId="{6B2BFF65-D98B-4E77-96F8-992C35252FE3}" destId="{93B86A33-F903-4B38-9094-24ACFFD90A4C}" srcOrd="0" destOrd="0" parTransId="{48474380-8DF1-4817-8D46-E4377DB06853}" sibTransId="{7C9897DE-8C17-4373-88BC-5DE928CA4EEC}"/>
    <dgm:cxn modelId="{C4BEE457-C6DC-4FD4-ACE4-FE1AFAD627BC}" type="presOf" srcId="{428BA5D1-1A6D-48A9-A279-44D10C2A3E4A}" destId="{4FA263B3-39AB-4E29-9519-B04A4C966534}" srcOrd="1" destOrd="0" presId="urn:microsoft.com/office/officeart/2005/8/layout/venn1"/>
    <dgm:cxn modelId="{EC9AE9DA-B70D-4520-B702-4DF94BF1784C}" type="presOf" srcId="{1A53C8C9-0A14-4775-9FD6-CD61C70332FF}" destId="{2ED4374B-280B-43C5-B75D-16F833CAEC2E}" srcOrd="0" destOrd="0" presId="urn:microsoft.com/office/officeart/2005/8/layout/venn1"/>
    <dgm:cxn modelId="{9C5AD413-643E-40FA-9F6A-F93EDCF42708}" type="presOf" srcId="{1A53C8C9-0A14-4775-9FD6-CD61C70332FF}" destId="{5F15AFBE-046C-4049-89C5-0E7BFC558E35}" srcOrd="1" destOrd="0" presId="urn:microsoft.com/office/officeart/2005/8/layout/venn1"/>
    <dgm:cxn modelId="{18E4BCFB-18A9-4E5B-9EA3-02E6A1CA61CE}" type="presParOf" srcId="{4B86DCB6-579A-4741-A5E1-C683C16DDCB1}" destId="{480AAE17-38A6-4D27-AD83-0E1F5C8A233F}" srcOrd="0" destOrd="0" presId="urn:microsoft.com/office/officeart/2005/8/layout/venn1"/>
    <dgm:cxn modelId="{7B2E48CF-A8F8-4325-95DD-B0A9BD3C9990}" type="presParOf" srcId="{4B86DCB6-579A-4741-A5E1-C683C16DDCB1}" destId="{14FBF2D2-8820-4BB0-A820-815C7E5734A4}" srcOrd="1" destOrd="0" presId="urn:microsoft.com/office/officeart/2005/8/layout/venn1"/>
    <dgm:cxn modelId="{3886CBB0-AE07-49E8-B010-A4DBC08DA73B}" type="presParOf" srcId="{4B86DCB6-579A-4741-A5E1-C683C16DDCB1}" destId="{2ED4374B-280B-43C5-B75D-16F833CAEC2E}" srcOrd="2" destOrd="0" presId="urn:microsoft.com/office/officeart/2005/8/layout/venn1"/>
    <dgm:cxn modelId="{C1C1A861-4068-4743-B350-674D8FA63E37}" type="presParOf" srcId="{4B86DCB6-579A-4741-A5E1-C683C16DDCB1}" destId="{5F15AFBE-046C-4049-89C5-0E7BFC558E35}" srcOrd="3" destOrd="0" presId="urn:microsoft.com/office/officeart/2005/8/layout/venn1"/>
    <dgm:cxn modelId="{49C175CD-D522-4733-AA05-9A99F512A6A0}" type="presParOf" srcId="{4B86DCB6-579A-4741-A5E1-C683C16DDCB1}" destId="{AE3245FF-43FF-4152-BEF3-776225739AA6}" srcOrd="4" destOrd="0" presId="urn:microsoft.com/office/officeart/2005/8/layout/venn1"/>
    <dgm:cxn modelId="{25BB8B66-A7A8-4B3C-9777-190C906C70D4}" type="presParOf" srcId="{4B86DCB6-579A-4741-A5E1-C683C16DDCB1}" destId="{4FA263B3-39AB-4E29-9519-B04A4C9665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AAE17-38A6-4D27-AD83-0E1F5C8A233F}">
      <dsp:nvSpPr>
        <dsp:cNvPr id="0" name=""/>
        <dsp:cNvSpPr/>
      </dsp:nvSpPr>
      <dsp:spPr>
        <a:xfrm>
          <a:off x="1234439" y="43814"/>
          <a:ext cx="2103120" cy="2103120"/>
        </a:xfrm>
        <a:prstGeom prst="ellipse">
          <a:avLst/>
        </a:prstGeom>
        <a:solidFill>
          <a:srgbClr val="FF9933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Expectations, involvement, values</a:t>
          </a:r>
          <a:endParaRPr lang="en-CA" sz="1200" kern="1200" dirty="0"/>
        </a:p>
      </dsp:txBody>
      <dsp:txXfrm>
        <a:off x="1514856" y="411860"/>
        <a:ext cx="1542288" cy="946404"/>
      </dsp:txXfrm>
    </dsp:sp>
    <dsp:sp modelId="{2ED4374B-280B-43C5-B75D-16F833CAEC2E}">
      <dsp:nvSpPr>
        <dsp:cNvPr id="0" name=""/>
        <dsp:cNvSpPr/>
      </dsp:nvSpPr>
      <dsp:spPr>
        <a:xfrm>
          <a:off x="1993315" y="1358264"/>
          <a:ext cx="2103120" cy="2103120"/>
        </a:xfrm>
        <a:prstGeom prst="ellipse">
          <a:avLst/>
        </a:prstGeom>
        <a:solidFill>
          <a:srgbClr val="80C000">
            <a:alpha val="6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Environment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Cumulative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Impacts</a:t>
          </a:r>
          <a:endParaRPr lang="en-CA" sz="1200" kern="1200" dirty="0"/>
        </a:p>
      </dsp:txBody>
      <dsp:txXfrm>
        <a:off x="2636520" y="1901570"/>
        <a:ext cx="1261872" cy="1156716"/>
      </dsp:txXfrm>
    </dsp:sp>
    <dsp:sp modelId="{AE3245FF-43FF-4152-BEF3-776225739AA6}">
      <dsp:nvSpPr>
        <dsp:cNvPr id="0" name=""/>
        <dsp:cNvSpPr/>
      </dsp:nvSpPr>
      <dsp:spPr>
        <a:xfrm>
          <a:off x="475564" y="1358264"/>
          <a:ext cx="2103120" cy="2103120"/>
        </a:xfrm>
        <a:prstGeom prst="ellipse">
          <a:avLst/>
        </a:prstGeom>
        <a:solidFill>
          <a:srgbClr val="00B0F0">
            <a:alpha val="7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(Economics)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Optimize resource recovery</a:t>
          </a:r>
          <a:endParaRPr lang="en-CA" sz="1200" kern="1200" dirty="0"/>
        </a:p>
      </dsp:txBody>
      <dsp:txXfrm>
        <a:off x="673607" y="1901570"/>
        <a:ext cx="1261872" cy="1156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9A19B-D826-4665-82C1-011CCF984881}" type="datetimeFigureOut">
              <a:rPr lang="en-CA" smtClean="0"/>
              <a:t>24/03/2016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BBA8-7C69-4BCB-9C7F-16FA73D9A8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3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27F37-BC2E-4285-9589-D9B7F0D126A9}" type="slidenum">
              <a:rPr lang="en-CA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0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23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88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200" dirty="0" smtClean="0"/>
          </a:p>
          <a:p>
            <a:pPr>
              <a:defRPr/>
            </a:pPr>
            <a:endParaRPr lang="en-CA" altLang="en-US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95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84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84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2399C0B-EE58-405A-BAF9-8C7E42EC6B56}" type="slidenum">
              <a:rPr lang="en-CA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CA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87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32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40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88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55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36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88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BBA8-7C69-4BCB-9C7F-16FA73D9A8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7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1933-CFFC-483B-9519-615B86459BC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756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tabLst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5335-80AC-40F2-B1F6-5BC2CFDE4F58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940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33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06B8-C2F3-42A2-9FA5-937427631AE6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748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AE33-9C6D-4585-B15A-7815AE715D20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379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53CB-9C86-4A74-A4FF-D3A97C24F32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302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1933-CFFC-483B-9519-615B86459BC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1125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7957-5271-40FF-90AE-DA83521DA03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213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tabLst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5335-80AC-40F2-B1F6-5BC2CFDE4F58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0465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33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06B8-C2F3-42A2-9FA5-937427631AE6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2637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AE33-9C6D-4585-B15A-7815AE715D20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1882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53CB-9C86-4A74-A4FF-D3A97C24F32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9854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7957-5271-40FF-90AE-DA83521DA03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483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305D-9CB0-4E97-A8B4-731AA37E3E0A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542F-19C8-4D51-ACD4-B8130F1E27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0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D963-4E4F-43A2-B151-D07EBE34219F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F668-6C75-492C-8EAA-38F043CEFFAD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4210-FF06-4D71-ACF9-BD187139F66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59B2-590A-4584-BE66-8266FCFC204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5714-96DC-41BB-82F1-89B00E950DEE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A05-FC29-449A-8F48-EA9F3B36201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67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730E-3158-4177-8FA5-95036255EAA3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E8D4-F7BA-4226-9E74-D1B5DC115AEA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2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E28B-1175-4295-B42E-D670157235F2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D761-7E25-4D44-B260-39F3A7CFAEB3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7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FB56-1076-4360-A281-A2F0A8AFF9BA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C4FC-8064-4E45-928B-AD1C912857B2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3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11FE-0826-40A6-8526-5EFCD2F2F58F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D27D-56DB-4EC0-B867-3531C13C9B58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4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38C4-C80F-4BFE-8EB3-1692338BED1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FA5D-158D-40FE-BEF6-3F29D5270CEA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81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930D-019E-4B7A-BB4D-EFB33E9C5BC2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E5AB-E4D8-4050-AB1C-74E1A631F0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46238"/>
            <a:ext cx="3886200" cy="4525962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690563" indent="-349250">
              <a:buFont typeface="Arial" panose="020B0604020202020204" pitchFamily="34" charset="0"/>
              <a:buChar char="•"/>
              <a:tabLst/>
              <a:defRPr sz="2400"/>
            </a:lvl2pPr>
            <a:lvl3pPr marL="1030288" indent="-339725">
              <a:buFont typeface="Arial" panose="020B0604020202020204" pitchFamily="34" charset="0"/>
              <a:buChar char="–"/>
              <a:defRPr sz="2000"/>
            </a:lvl3pPr>
            <a:lvl4pPr marL="1371600" indent="-341313">
              <a:buFontTx/>
              <a:buBlip>
                <a:blip r:embed="rId2"/>
              </a:buBlip>
              <a:defRPr sz="1800"/>
            </a:lvl4pPr>
            <a:lvl5pPr marL="1712913" indent="-341313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5335-80AC-40F2-B1F6-5BC2CFDE4F58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437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80A3-DC84-4A37-BAE2-71006AE16AF2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0948-79A1-449A-AB42-E78071F7765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5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33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06B8-C2F3-42A2-9FA5-937427631AE6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41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AE33-9C6D-4585-B15A-7815AE715D20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81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53CB-9C86-4A74-A4FF-D3A97C24F32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9194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D0DF86-5EAF-48B2-B128-C7BEC32F0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53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1933-CFFC-483B-9519-615B86459BC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63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690563" indent="-346075">
              <a:buFont typeface="Arial" panose="020B0604020202020204" pitchFamily="34" charset="0"/>
              <a:buChar char="•"/>
              <a:defRPr/>
            </a:lvl2pPr>
            <a:lvl3pPr marL="1027113" indent="-336550">
              <a:buFont typeface="Arial" panose="020B0604020202020204" pitchFamily="34" charset="0"/>
              <a:buChar char="–"/>
              <a:defRPr/>
            </a:lvl3pPr>
            <a:lvl4pPr marL="1371600" indent="-344488">
              <a:buFontTx/>
              <a:buBlip>
                <a:blip r:embed="rId2"/>
              </a:buBlip>
              <a:defRPr/>
            </a:lvl4pPr>
            <a:lvl5pPr marL="1716088" indent="-3444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7957-5271-40FF-90AE-DA83521DA03A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737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lid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7924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324600"/>
            <a:ext cx="4570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DA449-B606-43FD-9F3A-DB57078C0422}" type="slidenum">
              <a:rPr lang="en-CA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609600" y="632460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400" b="1" smtClean="0">
                <a:solidFill>
                  <a:srgbClr val="000000"/>
                </a:solidFill>
                <a:latin typeface="Arial" charset="0"/>
              </a:rPr>
              <a:t>AER</a:t>
            </a:r>
            <a:endParaRPr lang="en-CA" altLang="en-US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6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3600"/>
        </a:lnSpc>
        <a:spcBef>
          <a:spcPts val="1800"/>
        </a:spcBef>
        <a:spcAft>
          <a:spcPct val="0"/>
        </a:spcAft>
        <a:buBlip>
          <a:blip r:embed="rId10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9250" algn="l" rtl="0" eaLnBrk="1" fontAlgn="base" hangingPunct="1">
        <a:lnSpc>
          <a:spcPts val="3300"/>
        </a:lnSpc>
        <a:spcBef>
          <a:spcPts val="60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+mn-lt"/>
        </a:defRPr>
      </a:lvl2pPr>
      <a:lvl3pPr marL="1030288" indent="-339725" algn="l" rtl="0" eaLnBrk="1" fontAlgn="base" hangingPunct="1">
        <a:lnSpc>
          <a:spcPts val="3100"/>
        </a:lnSpc>
        <a:spcBef>
          <a:spcPts val="600"/>
        </a:spcBef>
        <a:spcAft>
          <a:spcPct val="0"/>
        </a:spcAft>
        <a:buFont typeface="Arial" charset="0"/>
        <a:buChar char="–"/>
        <a:defRPr sz="2300">
          <a:solidFill>
            <a:schemeClr val="tx1"/>
          </a:solidFill>
          <a:latin typeface="+mn-lt"/>
        </a:defRPr>
      </a:lvl3pPr>
      <a:lvl4pPr marL="1371600" indent="-341313" algn="l" rtl="0" eaLnBrk="1" fontAlgn="base" hangingPunct="1">
        <a:lnSpc>
          <a:spcPts val="2900"/>
        </a:lnSpc>
        <a:spcBef>
          <a:spcPts val="600"/>
        </a:spcBef>
        <a:spcAft>
          <a:spcPct val="0"/>
        </a:spcAft>
        <a:buBlip>
          <a:blip r:embed="rId10"/>
        </a:buBlip>
        <a:defRPr sz="2100">
          <a:solidFill>
            <a:schemeClr val="tx1"/>
          </a:solidFill>
          <a:latin typeface="+mn-lt"/>
        </a:defRPr>
      </a:lvl4pPr>
      <a:lvl5pPr marL="1712913" indent="-341313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1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1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1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1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lid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7924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324600"/>
            <a:ext cx="4570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DA449-B606-43FD-9F3A-DB57078C0422}" type="slidenum">
              <a:rPr lang="en-CA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609600" y="632460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400" b="1" smtClean="0">
                <a:solidFill>
                  <a:srgbClr val="000000"/>
                </a:solidFill>
                <a:latin typeface="Arial" charset="0"/>
              </a:rPr>
              <a:t>AER</a:t>
            </a:r>
            <a:endParaRPr lang="en-CA" altLang="en-US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3600"/>
        </a:lnSpc>
        <a:spcBef>
          <a:spcPts val="1800"/>
        </a:spcBef>
        <a:spcAft>
          <a:spcPct val="0"/>
        </a:spcAft>
        <a:buBlip>
          <a:blip r:embed="rId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9250" algn="l" rtl="0" eaLnBrk="1" fontAlgn="base" hangingPunct="1">
        <a:lnSpc>
          <a:spcPts val="3300"/>
        </a:lnSpc>
        <a:spcBef>
          <a:spcPts val="60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+mn-lt"/>
        </a:defRPr>
      </a:lvl2pPr>
      <a:lvl3pPr marL="1030288" indent="-339725" algn="l" rtl="0" eaLnBrk="1" fontAlgn="base" hangingPunct="1">
        <a:lnSpc>
          <a:spcPts val="3100"/>
        </a:lnSpc>
        <a:spcBef>
          <a:spcPts val="600"/>
        </a:spcBef>
        <a:spcAft>
          <a:spcPct val="0"/>
        </a:spcAft>
        <a:buFont typeface="Arial" charset="0"/>
        <a:buChar char="–"/>
        <a:defRPr sz="2300">
          <a:solidFill>
            <a:schemeClr val="tx1"/>
          </a:solidFill>
          <a:latin typeface="+mn-lt"/>
        </a:defRPr>
      </a:lvl3pPr>
      <a:lvl4pPr marL="1371600" indent="-341313" algn="l" rtl="0" eaLnBrk="1" fontAlgn="base" hangingPunct="1">
        <a:lnSpc>
          <a:spcPts val="2900"/>
        </a:lnSpc>
        <a:spcBef>
          <a:spcPts val="600"/>
        </a:spcBef>
        <a:spcAft>
          <a:spcPct val="0"/>
        </a:spcAft>
        <a:buBlip>
          <a:blip r:embed="rId9"/>
        </a:buBlip>
        <a:defRPr sz="2100">
          <a:solidFill>
            <a:schemeClr val="tx1"/>
          </a:solidFill>
          <a:latin typeface="+mn-lt"/>
        </a:defRPr>
      </a:lvl4pPr>
      <a:lvl5pPr marL="1712913" indent="-341313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lid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7924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324600"/>
            <a:ext cx="4570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DA449-B606-43FD-9F3A-DB57078C0422}" type="slidenum">
              <a:rPr lang="en-CA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609600" y="6324600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400" b="1" smtClean="0">
                <a:solidFill>
                  <a:srgbClr val="000000"/>
                </a:solidFill>
                <a:latin typeface="Arial" charset="0"/>
              </a:rPr>
              <a:t>AER</a:t>
            </a:r>
            <a:endParaRPr lang="en-CA" altLang="en-US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3600"/>
        </a:lnSpc>
        <a:spcBef>
          <a:spcPts val="1800"/>
        </a:spcBef>
        <a:spcAft>
          <a:spcPct val="0"/>
        </a:spcAft>
        <a:buBlip>
          <a:blip r:embed="rId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9250" algn="l" rtl="0" eaLnBrk="1" fontAlgn="base" hangingPunct="1">
        <a:lnSpc>
          <a:spcPts val="3300"/>
        </a:lnSpc>
        <a:spcBef>
          <a:spcPts val="60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+mn-lt"/>
        </a:defRPr>
      </a:lvl2pPr>
      <a:lvl3pPr marL="1030288" indent="-339725" algn="l" rtl="0" eaLnBrk="1" fontAlgn="base" hangingPunct="1">
        <a:lnSpc>
          <a:spcPts val="3100"/>
        </a:lnSpc>
        <a:spcBef>
          <a:spcPts val="600"/>
        </a:spcBef>
        <a:spcAft>
          <a:spcPct val="0"/>
        </a:spcAft>
        <a:buFont typeface="Arial" charset="0"/>
        <a:buChar char="–"/>
        <a:defRPr sz="2300">
          <a:solidFill>
            <a:schemeClr val="tx1"/>
          </a:solidFill>
          <a:latin typeface="+mn-lt"/>
        </a:defRPr>
      </a:lvl3pPr>
      <a:lvl4pPr marL="1371600" indent="-341313" algn="l" rtl="0" eaLnBrk="1" fontAlgn="base" hangingPunct="1">
        <a:lnSpc>
          <a:spcPts val="2900"/>
        </a:lnSpc>
        <a:spcBef>
          <a:spcPts val="600"/>
        </a:spcBef>
        <a:spcAft>
          <a:spcPct val="0"/>
        </a:spcAft>
        <a:buBlip>
          <a:blip r:embed="rId9"/>
        </a:buBlip>
        <a:defRPr sz="2100">
          <a:solidFill>
            <a:schemeClr val="tx1"/>
          </a:solidFill>
          <a:latin typeface="+mn-lt"/>
        </a:defRPr>
      </a:lvl4pPr>
      <a:lvl5pPr marL="1712913" indent="-341313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600"/>
        </a:lnSpc>
        <a:spcBef>
          <a:spcPts val="300"/>
        </a:spcBef>
        <a:spcAft>
          <a:spcPct val="0"/>
        </a:spcAft>
        <a:buBlip>
          <a:blip r:embed="rId10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95E971-F1D4-42E0-8ED4-6C70138A2C5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9A068-418A-46F2-B614-7FDCA7F8DFE1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0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ahUKEwjGl_PO16_LAhXFmoMKHVLiCp4QjRwIBw&amp;url=http://history.alberta.ca/energyheritage/gas/the-modern-fuel/health-and-safety/blowouts.aspx&amp;psig=AFQjCNHEshB1VEiP_0fAIdgkpHJxC7yODg&amp;ust=145747801518972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124200" y="1676400"/>
            <a:ext cx="61722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altLang="en-US" sz="2400" b="1" dirty="0" smtClean="0">
                <a:solidFill>
                  <a:srgbClr val="000000"/>
                </a:solidFill>
                <a:latin typeface="Arial" charset="0"/>
              </a:rPr>
              <a:t>Alberta’s Evolving Energy System - Regulating in a Rapidly Changing Landscape</a:t>
            </a:r>
            <a:endParaRPr lang="en-CA" altLang="en-US" sz="2400" b="1" dirty="0" smtClean="0">
              <a:solidFill>
                <a:srgbClr val="808080"/>
              </a:solidFill>
              <a:latin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altLang="en-US" b="1" dirty="0" smtClean="0">
                <a:solidFill>
                  <a:srgbClr val="808080"/>
                </a:solidFill>
                <a:latin typeface="Arial" charset="0"/>
              </a:rPr>
              <a:t>GPAC Presentation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altLang="en-US" b="1" dirty="0" smtClean="0">
                <a:solidFill>
                  <a:srgbClr val="808080"/>
                </a:solidFill>
                <a:latin typeface="Arial" charset="0"/>
              </a:rPr>
              <a:t>Cal Hill, EVP Strategy &amp; Regulatory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altLang="en-US" i="1" dirty="0" smtClean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CA" altLang="en-US" dirty="0" smtClean="0">
                <a:solidFill>
                  <a:srgbClr val="808080"/>
                </a:solidFill>
                <a:latin typeface="Arial" charset="0"/>
              </a:rPr>
              <a:t>March 24, 2016</a:t>
            </a:r>
            <a:endParaRPr lang="en-CA" altLang="en-US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68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Hot Issues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5397957-5271-40FF-90AE-DA83521DA03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969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3124200" cy="4525962"/>
          </a:xfrm>
        </p:spPr>
        <p:txBody>
          <a:bodyPr/>
          <a:lstStyle/>
          <a:p>
            <a:r>
              <a:rPr lang="en-US" sz="2000" dirty="0" smtClean="0">
                <a:latin typeface="Calibri Light" panose="020F0302020204030204" pitchFamily="34" charset="0"/>
              </a:rPr>
              <a:t>Climate change – GHGs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Market access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Use of water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Stakeholder participation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Regulatory efficiency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Regulatory effectiveness</a:t>
            </a:r>
          </a:p>
          <a:p>
            <a:endParaRPr lang="en-CA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187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Where We are Going</a:t>
            </a:r>
            <a:endParaRPr lang="en-CA" i="1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\\CalFsrv\COMMON\AER Templates\PowerPoint\Backgrounds\Slide-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62841"/>
            <a:ext cx="5181600" cy="39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CalFsrv\COMMON\AER Templates\PowerPoint\Backgrounds\Slide-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62841"/>
            <a:ext cx="5275946" cy="39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250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alFsrv\COMMON\AER Templates\PowerPoint\Backgrounds\Slid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Why Regulatory Excellence?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46238"/>
            <a:ext cx="7924800" cy="4525962"/>
          </a:xfrm>
        </p:spPr>
        <p:txBody>
          <a:bodyPr/>
          <a:lstStyle/>
          <a:p>
            <a:r>
              <a:rPr lang="en-US" sz="2000" dirty="0" smtClean="0">
                <a:latin typeface="Calibri Light" panose="020F0302020204030204" pitchFamily="34" charset="0"/>
              </a:rPr>
              <a:t>Public confidence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Proactive leadership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Manage risk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Embrace opportunity</a:t>
            </a:r>
          </a:p>
          <a:p>
            <a:endParaRPr lang="en-CA" sz="2000" dirty="0"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83353CB-9C86-4A74-A4FF-D3A97C24F32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3229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Key Initiatives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46238"/>
            <a:ext cx="4114800" cy="452596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 smtClean="0">
                <a:latin typeface="Calibri Light" panose="020F0302020204030204" pitchFamily="34" charset="0"/>
              </a:rPr>
              <a:t>Protective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Peace River odors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Methane emission reduction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Induced seismicity</a:t>
            </a:r>
            <a:endParaRPr lang="en-CA" sz="2000" dirty="0">
              <a:latin typeface="Calibri Light" panose="020F03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</a:pPr>
            <a:endParaRPr lang="en-US" sz="2100" dirty="0" smtClean="0"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 smtClean="0">
                <a:latin typeface="Calibri Light" panose="020F0302020204030204" pitchFamily="34" charset="0"/>
              </a:rPr>
              <a:t>Effective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Pipeline safety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ABR</a:t>
            </a:r>
            <a:endParaRPr lang="en-US" sz="2000" dirty="0">
              <a:latin typeface="Calibri Light" panose="020F03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</a:pPr>
            <a:endParaRPr lang="en-US" sz="2100" dirty="0" smtClean="0">
              <a:latin typeface="Calibri Light" panose="020F03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C1CAE33-9C6D-4585-B15A-7815AE715D20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CA" alt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0600" y="152400"/>
            <a:ext cx="3902970" cy="6153230"/>
            <a:chOff x="5206230" y="0"/>
            <a:chExt cx="3680501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230" y="0"/>
              <a:ext cx="3680501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62600" y="762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470558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Key Initiatives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46238"/>
            <a:ext cx="4114800" cy="452596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 smtClean="0">
                <a:latin typeface="Calibri Light" panose="020F0302020204030204" pitchFamily="34" charset="0"/>
              </a:rPr>
              <a:t>Efficient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>
                <a:latin typeface="Calibri Light" panose="020F0302020204030204" pitchFamily="34" charset="0"/>
              </a:rPr>
              <a:t>Single application, review, </a:t>
            </a:r>
            <a:r>
              <a:rPr lang="en-US" sz="2000" dirty="0" smtClean="0">
                <a:latin typeface="Calibri Light" panose="020F0302020204030204" pitchFamily="34" charset="0"/>
              </a:rPr>
              <a:t>decision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>
                <a:latin typeface="Calibri Light" panose="020F0302020204030204" pitchFamily="34" charset="0"/>
              </a:rPr>
              <a:t>NTAP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 smtClean="0">
                <a:latin typeface="Calibri Light" panose="020F0302020204030204" pitchFamily="34" charset="0"/>
              </a:rPr>
              <a:t>Credible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Regulatory Excellence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err="1" smtClean="0">
                <a:latin typeface="Calibri Light" panose="020F0302020204030204" pitchFamily="34" charset="0"/>
              </a:rPr>
              <a:t>CoRE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Performance reporting</a:t>
            </a:r>
          </a:p>
          <a:p>
            <a:pPr lvl="1"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Outreach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C1CAE33-9C6D-4585-B15A-7815AE715D20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CA" altLang="en-US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0600" y="152400"/>
            <a:ext cx="3902970" cy="6153230"/>
            <a:chOff x="5206230" y="0"/>
            <a:chExt cx="3680501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230" y="0"/>
              <a:ext cx="3680501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62600" y="762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639554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31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5397957-5271-40FF-90AE-DA83521DA03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609600"/>
            <a:ext cx="7924800" cy="1143000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Introduction</a:t>
            </a:r>
            <a:endParaRPr lang="en-CA" sz="4400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2600" y="1722438"/>
            <a:ext cx="3352800" cy="4525962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About the AER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Where we came from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What has changed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Where we are going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Key Initiatives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Questions</a:t>
            </a:r>
            <a:endParaRPr lang="en-CA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85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alFsrv\COMMON\AER Templates\PowerPoint\Backgrounds\Slide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1148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AER</a:t>
            </a:r>
            <a:endParaRPr lang="en-CA" sz="6600" i="1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7081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83353CB-9C86-4A74-A4FF-D3A97C24F32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2050" name="Picture 2" descr="\\CalFsrv\COMMON\AER Templates\PowerPoint\Backgrounds\Slide-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924800" cy="1143000"/>
          </a:xfrm>
        </p:spPr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Where we came from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877" y="5574268"/>
            <a:ext cx="60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Petroleum &amp; Natural Gas Conservation Board – Field Inspectors</a:t>
            </a:r>
            <a:endParaRPr lang="en-CA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363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81200"/>
            <a:ext cx="3178814" cy="4525962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Rule of Capture</a:t>
            </a:r>
          </a:p>
          <a:p>
            <a:pPr lvl="1">
              <a:lnSpc>
                <a:spcPts val="2400"/>
              </a:lnSpc>
            </a:pPr>
            <a:r>
              <a:rPr lang="en-US" sz="1700" dirty="0" smtClean="0">
                <a:latin typeface="Calibri Light" panose="020F0302020204030204" pitchFamily="34" charset="0"/>
              </a:rPr>
              <a:t>Promoted waste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Resource Conservation</a:t>
            </a:r>
          </a:p>
          <a:p>
            <a:pPr lvl="1">
              <a:lnSpc>
                <a:spcPts val="2400"/>
              </a:lnSpc>
            </a:pPr>
            <a:r>
              <a:rPr lang="en-US" altLang="en-US" sz="1700" dirty="0" smtClean="0">
                <a:latin typeface="Calibri Light" panose="020F0302020204030204" pitchFamily="34" charset="0"/>
              </a:rPr>
              <a:t>loss </a:t>
            </a:r>
            <a:r>
              <a:rPr lang="en-US" altLang="en-US" sz="1700" dirty="0">
                <a:latin typeface="Calibri Light" panose="020F0302020204030204" pitchFamily="34" charset="0"/>
              </a:rPr>
              <a:t>of reservoir energy </a:t>
            </a:r>
            <a:r>
              <a:rPr lang="en-US" altLang="en-US" sz="1700" dirty="0" smtClean="0">
                <a:latin typeface="Calibri Light" panose="020F0302020204030204" pitchFamily="34" charset="0"/>
              </a:rPr>
              <a:t>&amp; oil recovery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altLang="en-US" sz="2000" dirty="0" smtClean="0">
                <a:latin typeface="Calibri Light" panose="020F0302020204030204" pitchFamily="34" charset="0"/>
              </a:rPr>
              <a:t>Control waste</a:t>
            </a:r>
          </a:p>
          <a:p>
            <a:pPr lvl="1">
              <a:lnSpc>
                <a:spcPts val="2400"/>
              </a:lnSpc>
            </a:pPr>
            <a:r>
              <a:rPr lang="en-US" altLang="en-US" sz="1700" dirty="0" smtClean="0">
                <a:latin typeface="Calibri Light" panose="020F0302020204030204" pitchFamily="34" charset="0"/>
              </a:rPr>
              <a:t>excessive drilling</a:t>
            </a:r>
            <a:endParaRPr lang="en-US" altLang="en-US" sz="1700" dirty="0">
              <a:latin typeface="Calibri Light" panose="020F0302020204030204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altLang="en-US" sz="1700" dirty="0">
                <a:latin typeface="Calibri Light" panose="020F0302020204030204" pitchFamily="34" charset="0"/>
              </a:rPr>
              <a:t>excessive </a:t>
            </a:r>
            <a:r>
              <a:rPr lang="en-US" altLang="en-US" sz="1700" dirty="0" smtClean="0">
                <a:latin typeface="Calibri Light" panose="020F0302020204030204" pitchFamily="34" charset="0"/>
              </a:rPr>
              <a:t>flaring</a:t>
            </a:r>
            <a:endParaRPr lang="en-US" altLang="en-US" sz="1700" dirty="0">
              <a:latin typeface="Calibri Light" panose="020F0302020204030204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altLang="en-US" sz="1700" dirty="0">
                <a:latin typeface="Calibri Light" panose="020F0302020204030204" pitchFamily="34" charset="0"/>
              </a:rPr>
              <a:t>surface loss &amp; </a:t>
            </a:r>
            <a:r>
              <a:rPr lang="en-US" altLang="en-US" sz="1700" dirty="0" smtClean="0">
                <a:latin typeface="Calibri Light" panose="020F0302020204030204" pitchFamily="34" charset="0"/>
              </a:rPr>
              <a:t>pollution</a:t>
            </a:r>
            <a:endParaRPr lang="en-US" altLang="en-US" sz="1700" dirty="0">
              <a:latin typeface="Calibri Light" panose="020F0302020204030204" pitchFamily="34" charset="0"/>
            </a:endParaRPr>
          </a:p>
          <a:p>
            <a:pPr lvl="1">
              <a:lnSpc>
                <a:spcPts val="2400"/>
              </a:lnSpc>
            </a:pPr>
            <a:r>
              <a:rPr lang="en-US" altLang="en-US" sz="1700" dirty="0">
                <a:latin typeface="Calibri Light" panose="020F0302020204030204" pitchFamily="34" charset="0"/>
              </a:rPr>
              <a:t>fire loss &amp; </a:t>
            </a:r>
            <a:r>
              <a:rPr lang="en-US" altLang="en-US" sz="1700" dirty="0" smtClean="0">
                <a:latin typeface="Calibri Light" panose="020F0302020204030204" pitchFamily="34" charset="0"/>
              </a:rPr>
              <a:t>hazard</a:t>
            </a:r>
            <a:endParaRPr lang="en-US" altLang="en-US" sz="1700" dirty="0">
              <a:latin typeface="Calibri Light" panose="020F0302020204030204" pitchFamily="34" charset="0"/>
            </a:endParaRPr>
          </a:p>
          <a:p>
            <a:pPr lvl="1"/>
            <a:endParaRPr lang="en-US" dirty="0" smtClean="0">
              <a:latin typeface="Calibri Light" panose="020F0302020204030204" pitchFamily="34" charset="0"/>
            </a:endParaRPr>
          </a:p>
          <a:p>
            <a:pPr marL="344488" lvl="1" indent="0">
              <a:buNone/>
            </a:pPr>
            <a:endParaRPr lang="en-CA" dirty="0">
              <a:latin typeface="Calibri Light" panose="020F03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C1CAE33-9C6D-4585-B15A-7815AE715D20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1026" name="Picture 2" descr="D:\File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07" y="-1"/>
            <a:ext cx="54451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3317807" cy="1143000"/>
          </a:xfrm>
        </p:spPr>
        <p:txBody>
          <a:bodyPr/>
          <a:lstStyle/>
          <a:p>
            <a:r>
              <a:rPr lang="en-US" sz="3200" i="1" dirty="0" smtClean="0">
                <a:latin typeface="Calibri Light" panose="020F0302020204030204" pitchFamily="34" charset="0"/>
              </a:rPr>
              <a:t>Resource Recovery Optimization</a:t>
            </a:r>
            <a:endParaRPr lang="en-CA" sz="20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2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Public Safety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2100820" cy="4525962"/>
          </a:xfrm>
        </p:spPr>
        <p:txBody>
          <a:bodyPr/>
          <a:lstStyle/>
          <a:p>
            <a:r>
              <a:rPr lang="en-US" sz="2000" dirty="0" err="1" smtClean="0">
                <a:latin typeface="Calibri Light" panose="020F0302020204030204" pitchFamily="34" charset="0"/>
              </a:rPr>
              <a:t>Lodgepole</a:t>
            </a:r>
            <a:r>
              <a:rPr lang="en-US" sz="2000" dirty="0" smtClean="0">
                <a:latin typeface="Calibri Light" panose="020F0302020204030204" pitchFamily="34" charset="0"/>
              </a:rPr>
              <a:t> blowout Inquiry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Public Safety and Sour Gas Initiative</a:t>
            </a:r>
            <a:endParaRPr lang="en-CA" sz="2000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5397957-5271-40FF-90AE-DA83521DA03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http://history.alberta.ca/energyheritage/images/content/gas/J3747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20" y="1981200"/>
            <a:ext cx="63412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7865" y="5726668"/>
            <a:ext cx="592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Edmonton Journal photo – Provincial Archives of Alberta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287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Environment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46238"/>
            <a:ext cx="2667000" cy="4525962"/>
          </a:xfrm>
        </p:spPr>
        <p:txBody>
          <a:bodyPr/>
          <a:lstStyle/>
          <a:p>
            <a:r>
              <a:rPr lang="en-US" sz="2000" dirty="0" smtClean="0">
                <a:latin typeface="Calibri Light" panose="020F0302020204030204" pitchFamily="34" charset="0"/>
              </a:rPr>
              <a:t>Expanded mandate in June 2013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Energy aspects of Environmental Protection and Enhancement Act, Water Act, and Public Lands Act</a:t>
            </a:r>
            <a:endParaRPr lang="en-CA" sz="2000" dirty="0"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83353CB-9C86-4A74-A4FF-D3A97C24F32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8194" name="Picture 2" descr="\\CalFsrv\COMMON\AER Templates\PowerPoint\Backgrounds\Slide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450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Energy Regulation Pre-2013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46238"/>
            <a:ext cx="3048000" cy="4525962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Multiple agencies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Based on vertical wells into conventional pools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Prescriptive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000" dirty="0" smtClean="0">
                <a:latin typeface="Calibri Light" panose="020F0302020204030204" pitchFamily="34" charset="0"/>
              </a:rPr>
              <a:t>Pressure to change</a:t>
            </a:r>
            <a:endParaRPr lang="en-CA" sz="2000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5397957-5271-40FF-90AE-DA83521DA03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\\CalFsrv\COMMON\AER Templates\PowerPoint\Backgrounds\Slide-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956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77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libri Light" panose="020F0302020204030204" pitchFamily="34" charset="0"/>
              </a:rPr>
              <a:t>Drivers for change</a:t>
            </a:r>
            <a:endParaRPr lang="en-CA" i="1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5397957-5271-40FF-90AE-DA83521DA03A}" type="slidenum">
              <a:rPr lang="en-CA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584350"/>
              </p:ext>
            </p:extLst>
          </p:nvPr>
        </p:nvGraphicFramePr>
        <p:xfrm>
          <a:off x="4648200" y="2133600"/>
          <a:ext cx="4572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371600"/>
            <a:ext cx="4267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600"/>
              </a:lnSpc>
              <a:spcBef>
                <a:spcPts val="1800"/>
              </a:spcBef>
              <a:spcAft>
                <a:spcPct val="0"/>
              </a:spcAft>
              <a:buFontTx/>
              <a:buBlip>
                <a:blip r:embed="rId8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346075" algn="l" rtl="0" eaLnBrk="1" fontAlgn="base" hangingPunct="1">
              <a:lnSpc>
                <a:spcPts val="33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+mn-lt"/>
              </a:defRPr>
            </a:lvl2pPr>
            <a:lvl3pPr marL="1027113" indent="-336550" algn="l" rtl="0" eaLnBrk="1" fontAlgn="base" hangingPunct="1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344488" algn="l" rtl="0" eaLnBrk="1" fontAlgn="base" hangingPunct="1">
              <a:lnSpc>
                <a:spcPts val="29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8"/>
              </a:buBlip>
              <a:defRPr sz="2100">
                <a:solidFill>
                  <a:schemeClr val="tx1"/>
                </a:solidFill>
                <a:latin typeface="+mn-lt"/>
              </a:defRPr>
            </a:lvl4pPr>
            <a:lvl5pPr marL="1716088" indent="-344488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ct val="0"/>
              </a:spcAft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ct val="0"/>
              </a:spcAft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ct val="0"/>
              </a:spcAft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ts val="300"/>
              </a:spcBef>
              <a:spcAft>
                <a:spcPct val="0"/>
              </a:spcAft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latin typeface="Calibri Light" panose="020F0302020204030204" pitchFamily="34" charset="0"/>
              </a:rPr>
              <a:t>Technology</a:t>
            </a:r>
          </a:p>
          <a:p>
            <a:r>
              <a:rPr lang="en-US" sz="2400" kern="0" dirty="0" smtClean="0">
                <a:latin typeface="Calibri Light" panose="020F0302020204030204" pitchFamily="34" charset="0"/>
              </a:rPr>
              <a:t>How and what </a:t>
            </a:r>
            <a:r>
              <a:rPr lang="en-US" sz="2400" kern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energy</a:t>
            </a:r>
            <a:r>
              <a:rPr lang="en-US" sz="2400" kern="0" dirty="0" smtClean="0">
                <a:latin typeface="Calibri Light" panose="020F0302020204030204" pitchFamily="34" charset="0"/>
              </a:rPr>
              <a:t> is being developed</a:t>
            </a:r>
          </a:p>
          <a:p>
            <a:r>
              <a:rPr lang="en-US" sz="2400" kern="0" dirty="0" smtClean="0">
                <a:latin typeface="Calibri Light" panose="020F0302020204030204" pitchFamily="34" charset="0"/>
              </a:rPr>
              <a:t>Geographic shift in </a:t>
            </a:r>
            <a:r>
              <a:rPr lang="en-US" sz="2400" kern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energy</a:t>
            </a:r>
            <a:r>
              <a:rPr lang="en-US" sz="2400" kern="0" dirty="0" smtClean="0">
                <a:latin typeface="Calibri Light" panose="020F0302020204030204" pitchFamily="34" charset="0"/>
              </a:rPr>
              <a:t> supply/demand</a:t>
            </a:r>
          </a:p>
          <a:p>
            <a:r>
              <a:rPr lang="en-US" sz="2400" kern="0" dirty="0" smtClean="0">
                <a:latin typeface="Calibri Light" panose="020F0302020204030204" pitchFamily="34" charset="0"/>
              </a:rPr>
              <a:t>Increasing </a:t>
            </a:r>
            <a:r>
              <a:rPr lang="en-US" sz="2400" kern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environmental</a:t>
            </a:r>
            <a:r>
              <a:rPr lang="en-US" sz="2400" kern="0" dirty="0" smtClean="0">
                <a:latin typeface="Calibri Light" panose="020F0302020204030204" pitchFamily="34" charset="0"/>
              </a:rPr>
              <a:t> impacts as landscape becomes busier</a:t>
            </a:r>
          </a:p>
          <a:p>
            <a:r>
              <a:rPr lang="en-US" sz="2400" kern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Societal</a:t>
            </a:r>
            <a:r>
              <a:rPr lang="en-US" sz="2400" kern="0" dirty="0" smtClean="0">
                <a:latin typeface="Calibri Light" panose="020F0302020204030204" pitchFamily="34" charset="0"/>
              </a:rPr>
              <a:t> expectations </a:t>
            </a:r>
          </a:p>
          <a:p>
            <a:endParaRPr lang="en-US" sz="2400" kern="0" dirty="0" smtClean="0">
              <a:latin typeface="Calibri Light" panose="020F0302020204030204" pitchFamily="34" charset="0"/>
            </a:endParaRPr>
          </a:p>
          <a:p>
            <a:endParaRPr lang="en-CA" sz="2400" kern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06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_PowerPoint_Internal_Template">
  <a:themeElements>
    <a:clrScheme name="AER_PowerPoint_Interna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R_PowerPoint_Interna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PowerPoint_Interna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ER_PowerPoint_Internal_Template">
  <a:themeElements>
    <a:clrScheme name="AER_PowerPoint_Interna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R_PowerPoint_Interna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PowerPoint_Interna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ER_PowerPoint_Internal_Template">
  <a:themeElements>
    <a:clrScheme name="AER_PowerPoint_Interna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R_PowerPoint_Internal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PowerPoint_Interna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PowerPoint_Interna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PowerPoint_Interna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279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AER_PowerPoint_Internal_Template</vt:lpstr>
      <vt:lpstr>1_AER_PowerPoint_Internal_Template</vt:lpstr>
      <vt:lpstr>2_AER_PowerPoint_Internal_Template</vt:lpstr>
      <vt:lpstr>Office Theme</vt:lpstr>
      <vt:lpstr>PowerPoint Presentation</vt:lpstr>
      <vt:lpstr>Introduction</vt:lpstr>
      <vt:lpstr>PowerPoint Presentation</vt:lpstr>
      <vt:lpstr>Where we came from</vt:lpstr>
      <vt:lpstr>Resource Recovery Optimization</vt:lpstr>
      <vt:lpstr>Public Safety</vt:lpstr>
      <vt:lpstr>Environment</vt:lpstr>
      <vt:lpstr>Energy Regulation Pre-2013</vt:lpstr>
      <vt:lpstr>Drivers for change</vt:lpstr>
      <vt:lpstr>Hot Issues</vt:lpstr>
      <vt:lpstr>Where We are Going</vt:lpstr>
      <vt:lpstr>Why Regulatory Excellence?</vt:lpstr>
      <vt:lpstr>Key Initiatives</vt:lpstr>
      <vt:lpstr>Key Initiatives</vt:lpstr>
      <vt:lpstr>PowerPoint Presentation</vt:lpstr>
    </vt:vector>
  </TitlesOfParts>
  <Company>Alberta Energy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AER</dc:creator>
  <cp:lastModifiedBy>AER</cp:lastModifiedBy>
  <cp:revision>141</cp:revision>
  <dcterms:created xsi:type="dcterms:W3CDTF">2015-11-29T18:06:53Z</dcterms:created>
  <dcterms:modified xsi:type="dcterms:W3CDTF">2016-03-24T13:59:34Z</dcterms:modified>
</cp:coreProperties>
</file>